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6" r:id="rId2"/>
    <p:sldId id="293" r:id="rId3"/>
    <p:sldId id="259" r:id="rId4"/>
    <p:sldId id="278" r:id="rId5"/>
    <p:sldId id="282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3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F30CD-6497-4CB0-BC84-F09EB0BFEA0D}" v="1" dt="2019-03-07T09:40:19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44" autoAdjust="0"/>
  </p:normalViewPr>
  <p:slideViewPr>
    <p:cSldViewPr snapToGrid="0" snapToObjects="1">
      <p:cViewPr varScale="1">
        <p:scale>
          <a:sx n="56" d="100"/>
          <a:sy n="56" d="100"/>
        </p:scale>
        <p:origin x="1580" y="52"/>
      </p:cViewPr>
      <p:guideLst>
        <p:guide orient="horz" pos="2160"/>
        <p:guide pos="2880"/>
        <p:guide orient="horz" pos="3110"/>
        <p:guide pos="3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77143-313E-9B43-B920-DB728544581C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7EB1-FFF8-7347-B74C-112B350778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06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1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7F15B6-AE07-E94F-A164-63FEAE3B1D3D}" type="slidenum">
              <a:rPr lang="it-IT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06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6657B1E-76C3-498C-95B2-64B2307450BE}" type="slidenum">
              <a:rPr lang="it-IT" altLang="nl-BE"/>
              <a:pPr>
                <a:spcBef>
                  <a:spcPct val="0"/>
                </a:spcBef>
              </a:pPr>
              <a:t>2</a:t>
            </a:fld>
            <a:endParaRPr lang="it-IT" alt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586B83-3847-E34F-A261-A7FD407BF8AF}" type="slidenum">
              <a:rPr lang="it-IT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42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66ADF2-FB5A-8A4C-BDAA-F6B6B50F7800}" type="slidenum">
              <a:rPr lang="it-IT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06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52473D-EBD3-F140-90F1-9194C5080986}" type="slidenum">
              <a:rPr lang="it-IT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0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02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55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36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7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50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7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30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98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31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89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802C1-F9B9-FA48-BCCF-306FC11BB5E8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10B8-D0E1-5644-8080-80E087EE7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24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698" t="13149" r="79938" b="11243"/>
          <a:stretch/>
        </p:blipFill>
        <p:spPr>
          <a:xfrm>
            <a:off x="155222" y="282222"/>
            <a:ext cx="1679222" cy="162277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2938" y="322275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</a:pPr>
            <a:r>
              <a:rPr lang="it-IT" sz="4000" b="1" dirty="0">
                <a:solidFill>
                  <a:srgbClr val="FFFF00"/>
                </a:solidFill>
                <a:latin typeface="Futura Md BT" charset="0"/>
              </a:rPr>
              <a:t>Model for IOTA </a:t>
            </a:r>
            <a:r>
              <a:rPr lang="it-IT" sz="4000" b="1" dirty="0" err="1">
                <a:solidFill>
                  <a:srgbClr val="FFFF00"/>
                </a:solidFill>
                <a:latin typeface="Futura Md BT" charset="0"/>
              </a:rPr>
              <a:t>MCQs</a:t>
            </a:r>
            <a:endParaRPr lang="en-GB" sz="4000" b="1" dirty="0">
              <a:solidFill>
                <a:srgbClr val="FFFF00"/>
              </a:solidFill>
              <a:latin typeface="Futura Md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7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071992" cy="1440160"/>
          </a:xfrm>
        </p:spPr>
        <p:txBody>
          <a:bodyPr>
            <a:normAutofit/>
          </a:bodyPr>
          <a:lstStyle/>
          <a:p>
            <a:r>
              <a:rPr lang="en-US" altLang="nl-BE" sz="3600" b="1" dirty="0">
                <a:solidFill>
                  <a:srgbClr val="FFFF00"/>
                </a:solidFill>
              </a:rPr>
              <a:t>Which of these statements about ….is correct according to the IOTA terms and definitions?</a:t>
            </a:r>
            <a:endParaRPr lang="sv-SE" altLang="nl-BE" sz="3600" b="1" dirty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3957" y="2327507"/>
            <a:ext cx="8784976" cy="3816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nl-BE" dirty="0">
                <a:solidFill>
                  <a:srgbClr val="FFFFFF"/>
                </a:solidFill>
              </a:rPr>
              <a:t>A: ……</a:t>
            </a:r>
          </a:p>
          <a:p>
            <a:pPr marL="0" indent="0">
              <a:buNone/>
            </a:pPr>
            <a:r>
              <a:rPr lang="en-US" altLang="nl-BE" dirty="0">
                <a:solidFill>
                  <a:srgbClr val="FFFFFF"/>
                </a:solidFill>
              </a:rPr>
              <a:t>B: …… </a:t>
            </a:r>
            <a:r>
              <a:rPr lang="en-US" dirty="0">
                <a:solidFill>
                  <a:srgbClr val="FFFFFF"/>
                </a:solidFill>
              </a:rPr>
              <a:t>…….</a:t>
            </a:r>
            <a:endParaRPr lang="it-IT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nl-BE" dirty="0">
                <a:solidFill>
                  <a:srgbClr val="FFFFFF"/>
                </a:solidFill>
              </a:rPr>
              <a:t>C: </a:t>
            </a:r>
            <a:r>
              <a:rPr lang="en-US" dirty="0">
                <a:solidFill>
                  <a:srgbClr val="FFFFFF"/>
                </a:solidFill>
              </a:rPr>
              <a:t>……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D: 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……</a:t>
            </a:r>
            <a:endParaRPr lang="it-IT" dirty="0">
              <a:solidFill>
                <a:srgbClr val="FFFFFF"/>
              </a:solidFill>
            </a:endParaRPr>
          </a:p>
          <a:p>
            <a:pPr marL="0" indent="0">
              <a:buFontTx/>
              <a:buNone/>
            </a:pPr>
            <a:r>
              <a:rPr lang="en-US" altLang="nl-BE" dirty="0">
                <a:solidFill>
                  <a:srgbClr val="FFFFFF"/>
                </a:solidFill>
              </a:rPr>
              <a:t>E: All of the above</a:t>
            </a:r>
            <a:endParaRPr lang="sv-SE" altLang="nl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713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ttangolo 7"/>
          <p:cNvSpPr>
            <a:spLocks noChangeArrowheads="1"/>
          </p:cNvSpPr>
          <p:nvPr/>
        </p:nvSpPr>
        <p:spPr bwMode="auto">
          <a:xfrm>
            <a:off x="7884959" y="3349204"/>
            <a:ext cx="94152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800" b="1" dirty="0">
                <a:solidFill>
                  <a:srgbClr val="FFFFFF"/>
                </a:solidFill>
              </a:rPr>
              <a:t>A: a</a:t>
            </a:r>
          </a:p>
          <a:p>
            <a:pPr eaLnBrk="1" hangingPunct="1"/>
            <a:r>
              <a:rPr lang="it-IT" sz="2800" b="1" dirty="0">
                <a:solidFill>
                  <a:srgbClr val="FFFFFF"/>
                </a:solidFill>
                <a:cs typeface="Arial" charset="0"/>
              </a:rPr>
              <a:t>B: b</a:t>
            </a:r>
          </a:p>
          <a:p>
            <a:pPr eaLnBrk="1" hangingPunct="1"/>
            <a:r>
              <a:rPr lang="it-IT" sz="2800" b="1" dirty="0">
                <a:solidFill>
                  <a:srgbClr val="FFFFFF"/>
                </a:solidFill>
                <a:cs typeface="Arial" charset="0"/>
              </a:rPr>
              <a:t>C: c</a:t>
            </a:r>
          </a:p>
          <a:p>
            <a:pPr eaLnBrk="1" hangingPunct="1"/>
            <a:r>
              <a:rPr lang="it-IT" sz="2800" b="1" dirty="0">
                <a:solidFill>
                  <a:srgbClr val="FFFFFF"/>
                </a:solidFill>
                <a:cs typeface="Arial" charset="0"/>
              </a:rPr>
              <a:t>D: 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5201"/>
            <a:ext cx="8229600" cy="15964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In which of these cases would you expect ………</a:t>
            </a: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?</a:t>
            </a:r>
            <a:endParaRPr lang="sv-SE" sz="32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01" y="1871686"/>
            <a:ext cx="2549878" cy="22927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301" y="4364579"/>
            <a:ext cx="2654376" cy="21222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690" y="1871687"/>
            <a:ext cx="2485230" cy="229279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690" y="4364580"/>
            <a:ext cx="2485230" cy="2134715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4098093" y="3797952"/>
            <a:ext cx="3138827" cy="2702022"/>
            <a:chOff x="4178259" y="3797952"/>
            <a:chExt cx="3138827" cy="2702022"/>
          </a:xfrm>
        </p:grpSpPr>
        <p:sp>
          <p:nvSpPr>
            <p:cNvPr id="17" name="Rettangolo 7"/>
            <p:cNvSpPr>
              <a:spLocks noChangeArrowheads="1"/>
            </p:cNvSpPr>
            <p:nvPr/>
          </p:nvSpPr>
          <p:spPr bwMode="auto">
            <a:xfrm>
              <a:off x="4178259" y="3797952"/>
              <a:ext cx="29861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b="1" dirty="0">
                  <a:cs typeface="Arial" charset="0"/>
                </a:rPr>
                <a:t>a</a:t>
              </a:r>
              <a:endParaRPr lang="it-IT" b="1" dirty="0"/>
            </a:p>
          </p:txBody>
        </p:sp>
        <p:sp>
          <p:nvSpPr>
            <p:cNvPr id="19" name="Rettangolo 7"/>
            <p:cNvSpPr>
              <a:spLocks noChangeArrowheads="1"/>
            </p:cNvSpPr>
            <p:nvPr/>
          </p:nvSpPr>
          <p:spPr bwMode="auto">
            <a:xfrm>
              <a:off x="4327459" y="6129963"/>
              <a:ext cx="28227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b="1" dirty="0">
                  <a:cs typeface="Arial" charset="0"/>
                </a:rPr>
                <a:t>c</a:t>
              </a:r>
              <a:endParaRPr lang="it-IT" b="1" dirty="0"/>
            </a:p>
          </p:txBody>
        </p:sp>
        <p:sp>
          <p:nvSpPr>
            <p:cNvPr id="20" name="Rettangolo 7"/>
            <p:cNvSpPr>
              <a:spLocks noChangeArrowheads="1"/>
            </p:cNvSpPr>
            <p:nvPr/>
          </p:nvSpPr>
          <p:spPr bwMode="auto">
            <a:xfrm>
              <a:off x="7011143" y="6130642"/>
              <a:ext cx="3059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b="1" dirty="0">
                  <a:cs typeface="Arial" charset="0"/>
                </a:rPr>
                <a:t>d</a:t>
              </a:r>
              <a:endParaRPr lang="it-IT" b="1" dirty="0"/>
            </a:p>
          </p:txBody>
        </p:sp>
        <p:sp>
          <p:nvSpPr>
            <p:cNvPr id="18" name="Rettangolo 7"/>
            <p:cNvSpPr>
              <a:spLocks noChangeArrowheads="1"/>
            </p:cNvSpPr>
            <p:nvPr/>
          </p:nvSpPr>
          <p:spPr bwMode="auto">
            <a:xfrm>
              <a:off x="7002416" y="3797952"/>
              <a:ext cx="3059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15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76" y="5082580"/>
            <a:ext cx="3384376" cy="19050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sv-SE" sz="2800" dirty="0">
                <a:solidFill>
                  <a:srgbClr val="FFFFFF"/>
                </a:solidFill>
                <a:latin typeface="Arial" charset="0"/>
              </a:rPr>
              <a:t>A: Benign</a:t>
            </a:r>
          </a:p>
          <a:p>
            <a:pPr marL="0" indent="0">
              <a:buFontTx/>
              <a:buNone/>
            </a:pPr>
            <a:r>
              <a:rPr lang="sv-SE" sz="2800" dirty="0">
                <a:solidFill>
                  <a:srgbClr val="FFFFFF"/>
                </a:solidFill>
                <a:latin typeface="Arial" charset="0"/>
              </a:rPr>
              <a:t>B: </a:t>
            </a:r>
            <a:r>
              <a:rPr lang="sv-SE" sz="2800" dirty="0" err="1">
                <a:solidFill>
                  <a:srgbClr val="FFFFFF"/>
                </a:solidFill>
                <a:latin typeface="Arial" charset="0"/>
              </a:rPr>
              <a:t>Malignant</a:t>
            </a:r>
            <a:endParaRPr lang="sv-SE" sz="2800" dirty="0">
              <a:solidFill>
                <a:srgbClr val="FFFFFF"/>
              </a:solidFill>
              <a:latin typeface="Arial" charset="0"/>
            </a:endParaRPr>
          </a:p>
          <a:p>
            <a:pPr marL="0" indent="0">
              <a:buFontTx/>
              <a:buNone/>
            </a:pPr>
            <a:r>
              <a:rPr lang="sv-SE" sz="2800" dirty="0">
                <a:solidFill>
                  <a:srgbClr val="FFFFFF"/>
                </a:solidFill>
                <a:latin typeface="Arial" charset="0"/>
              </a:rPr>
              <a:t>C: Not </a:t>
            </a:r>
            <a:r>
              <a:rPr lang="sv-SE" sz="2800" dirty="0" err="1">
                <a:solidFill>
                  <a:srgbClr val="FFFFFF"/>
                </a:solidFill>
                <a:latin typeface="Arial" charset="0"/>
              </a:rPr>
              <a:t>classifiable</a:t>
            </a:r>
            <a:endParaRPr lang="sv-SE" sz="2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24598" y="193794"/>
            <a:ext cx="73360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Arial" charset="0"/>
              </a:rPr>
              <a:t>How is this </a:t>
            </a:r>
            <a:r>
              <a:rPr lang="en-GB" sz="3600" b="1" dirty="0">
                <a:solidFill>
                  <a:srgbClr val="FFFFFF"/>
                </a:solidFill>
                <a:latin typeface="Arial" charset="0"/>
              </a:rPr>
              <a:t>tumour classified using the </a:t>
            </a:r>
            <a:r>
              <a:rPr lang="en-GB" sz="3600" b="1" dirty="0">
                <a:solidFill>
                  <a:srgbClr val="FFFF00"/>
                </a:solidFill>
                <a:latin typeface="Arial" charset="0"/>
              </a:rPr>
              <a:t>simple rules</a:t>
            </a:r>
            <a:r>
              <a:rPr lang="en-GB" sz="3600" b="1" dirty="0">
                <a:solidFill>
                  <a:srgbClr val="FFFFFF"/>
                </a:solidFill>
                <a:latin typeface="Arial" charset="0"/>
              </a:rPr>
              <a:t>?</a:t>
            </a:r>
            <a:endParaRPr lang="sv-SE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13393" y="2389350"/>
            <a:ext cx="2370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</a:rPr>
              <a:t>Image or video-clip</a:t>
            </a:r>
          </a:p>
        </p:txBody>
      </p:sp>
    </p:spTree>
    <p:extLst>
      <p:ext uri="{BB962C8B-B14F-4D97-AF65-F5344CB8AC3E}">
        <p14:creationId xmlns:p14="http://schemas.microsoft.com/office/powerpoint/2010/main" val="288252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642938" y="13573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sz="4400">
              <a:solidFill>
                <a:srgbClr val="FFFF00"/>
              </a:solidFill>
              <a:latin typeface="Futura Md BT" charset="0"/>
            </a:endParaRPr>
          </a:p>
        </p:txBody>
      </p:sp>
      <p:pic>
        <p:nvPicPr>
          <p:cNvPr id="4" name="Afbeelding 9"/>
          <p:cNvPicPr/>
          <p:nvPr/>
        </p:nvPicPr>
        <p:blipFill rotWithShape="1">
          <a:blip r:embed="rId3"/>
          <a:srcRect l="21975" t="13421" r="71758" b="74010"/>
          <a:stretch/>
        </p:blipFill>
        <p:spPr bwMode="auto">
          <a:xfrm>
            <a:off x="3497385" y="2636912"/>
            <a:ext cx="1602153" cy="16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507530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5457</TotalTime>
  <Words>92</Words>
  <Application>Microsoft Office PowerPoint</Application>
  <PresentationFormat>On-screen Show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Futura Md BT</vt:lpstr>
      <vt:lpstr>Tema di Office</vt:lpstr>
      <vt:lpstr>PowerPoint Presentation</vt:lpstr>
      <vt:lpstr>Which of these statements about ….is correct according to the IOTA terms and definitions?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Chiara</dc:creator>
  <cp:lastModifiedBy>Kristien De Ceulaer</cp:lastModifiedBy>
  <cp:revision>154</cp:revision>
  <dcterms:created xsi:type="dcterms:W3CDTF">2015-07-23T11:17:05Z</dcterms:created>
  <dcterms:modified xsi:type="dcterms:W3CDTF">2019-05-21T13:41:36Z</dcterms:modified>
</cp:coreProperties>
</file>